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3E5D-E126-49F3-AE28-24EDA1EDCD2D}" type="datetimeFigureOut">
              <a:rPr lang="en-GB" smtClean="0"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FE04-8D10-4B4C-805A-9F95EA384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3E5D-E126-49F3-AE28-24EDA1EDCD2D}" type="datetimeFigureOut">
              <a:rPr lang="en-GB" smtClean="0"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FE04-8D10-4B4C-805A-9F95EA384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3E5D-E126-49F3-AE28-24EDA1EDCD2D}" type="datetimeFigureOut">
              <a:rPr lang="en-GB" smtClean="0"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FE04-8D10-4B4C-805A-9F95EA384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3E5D-E126-49F3-AE28-24EDA1EDCD2D}" type="datetimeFigureOut">
              <a:rPr lang="en-GB" smtClean="0"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FE04-8D10-4B4C-805A-9F95EA384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3E5D-E126-49F3-AE28-24EDA1EDCD2D}" type="datetimeFigureOut">
              <a:rPr lang="en-GB" smtClean="0"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FE04-8D10-4B4C-805A-9F95EA384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3E5D-E126-49F3-AE28-24EDA1EDCD2D}" type="datetimeFigureOut">
              <a:rPr lang="en-GB" smtClean="0"/>
              <a:t>31/03/2011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FE04-8D10-4B4C-805A-9F95EA384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3E5D-E126-49F3-AE28-24EDA1EDCD2D}" type="datetimeFigureOut">
              <a:rPr lang="en-GB" smtClean="0"/>
              <a:t>31/03/2011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FE04-8D10-4B4C-805A-9F95EA384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3E5D-E126-49F3-AE28-24EDA1EDCD2D}" type="datetimeFigureOut">
              <a:rPr lang="en-GB" smtClean="0"/>
              <a:t>31/03/2011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FE04-8D10-4B4C-805A-9F95EA384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3E5D-E126-49F3-AE28-24EDA1EDCD2D}" type="datetimeFigureOut">
              <a:rPr lang="en-GB" smtClean="0"/>
              <a:t>31/03/2011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FE04-8D10-4B4C-805A-9F95EA384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3E5D-E126-49F3-AE28-24EDA1EDCD2D}" type="datetimeFigureOut">
              <a:rPr lang="en-GB" smtClean="0"/>
              <a:t>31/03/2011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FE04-8D10-4B4C-805A-9F95EA384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3E5D-E126-49F3-AE28-24EDA1EDCD2D}" type="datetimeFigureOut">
              <a:rPr lang="en-GB" smtClean="0"/>
              <a:t>31/03/2011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FE04-8D10-4B4C-805A-9F95EA3844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3E5D-E126-49F3-AE28-24EDA1EDCD2D}" type="datetimeFigureOut">
              <a:rPr lang="en-GB" smtClean="0"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5FE04-8D10-4B4C-805A-9F95EA38440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GB" sz="4400" dirty="0" smtClean="0">
                <a:latin typeface="+mj-lt"/>
              </a:rPr>
              <a:t>Fashion Illustration</a:t>
            </a:r>
            <a:r>
              <a:rPr lang="en-GB" dirty="0" smtClean="0">
                <a:latin typeface="+mj-lt"/>
              </a:rPr>
              <a:t>		</a:t>
            </a:r>
          </a:p>
          <a:p>
            <a:pPr>
              <a:buNone/>
            </a:pPr>
            <a:r>
              <a:rPr lang="en-GB" sz="2000" dirty="0" smtClean="0">
                <a:latin typeface="+mj-lt"/>
              </a:rPr>
              <a:t>			</a:t>
            </a:r>
          </a:p>
          <a:p>
            <a:pPr>
              <a:lnSpc>
                <a:spcPct val="150000"/>
              </a:lnSpc>
              <a:buNone/>
            </a:pPr>
            <a:r>
              <a:rPr lang="en-GB" sz="2000" dirty="0" smtClean="0">
                <a:latin typeface="+mj-lt"/>
              </a:rPr>
              <a:t>	</a:t>
            </a:r>
            <a:r>
              <a:rPr lang="en-GB" sz="2000" dirty="0" smtClean="0">
                <a:latin typeface="+mj-lt"/>
              </a:rPr>
              <a:t>		</a:t>
            </a:r>
          </a:p>
          <a:p>
            <a:pPr>
              <a:lnSpc>
                <a:spcPct val="150000"/>
              </a:lnSpc>
              <a:buNone/>
            </a:pPr>
            <a:r>
              <a:rPr lang="en-GB" sz="2000" dirty="0" smtClean="0">
                <a:latin typeface="+mj-lt"/>
              </a:rPr>
              <a:t>			Compositional Techniques</a:t>
            </a:r>
            <a:endParaRPr lang="en-GB" sz="2000" i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GB" sz="2000" i="1" dirty="0" smtClean="0">
                <a:latin typeface="+mj-lt"/>
              </a:rPr>
              <a:t>	</a:t>
            </a:r>
            <a:r>
              <a:rPr lang="en-GB" sz="2000" i="1" dirty="0" smtClean="0">
                <a:latin typeface="+mj-lt"/>
              </a:rPr>
              <a:t>		</a:t>
            </a:r>
            <a:r>
              <a:rPr lang="en-GB" sz="2000" dirty="0" smtClean="0">
                <a:latin typeface="+mj-lt"/>
              </a:rPr>
              <a:t>Gouache	</a:t>
            </a:r>
            <a:r>
              <a:rPr lang="en-GB" sz="2000" i="1" dirty="0" smtClean="0">
                <a:latin typeface="+mj-lt"/>
              </a:rPr>
              <a:t> Blue Dress</a:t>
            </a:r>
            <a:endParaRPr lang="en-GB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GB" sz="2000" dirty="0" smtClean="0">
                <a:latin typeface="+mj-lt"/>
              </a:rPr>
              <a:t>	</a:t>
            </a:r>
            <a:r>
              <a:rPr lang="en-GB" sz="2000" dirty="0" smtClean="0">
                <a:latin typeface="+mj-lt"/>
              </a:rPr>
              <a:t>		Mixed media	Fashion Illustration project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dirty="0" smtClean="0">
                <a:latin typeface="+mj-lt"/>
              </a:rPr>
              <a:t>Figure</a:t>
            </a:r>
          </a:p>
          <a:p>
            <a:pPr>
              <a:buNone/>
            </a:pPr>
            <a:endParaRPr lang="en-GB" sz="1500" dirty="0">
              <a:latin typeface="+mj-lt"/>
            </a:endParaRPr>
          </a:p>
          <a:p>
            <a:r>
              <a:rPr lang="en-GB" sz="1500" dirty="0">
                <a:latin typeface="+mj-lt"/>
              </a:rPr>
              <a:t>The stance of the figure is influenced by illustration 3. </a:t>
            </a:r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I was struck the strength of the woman’s stance in </a:t>
            </a:r>
          </a:p>
          <a:p>
            <a:pPr>
              <a:buNone/>
            </a:pPr>
            <a:r>
              <a:rPr lang="en-GB" sz="1500" dirty="0">
                <a:latin typeface="+mj-lt"/>
              </a:rPr>
              <a:t>	</a:t>
            </a:r>
            <a:r>
              <a:rPr lang="en-GB" sz="1500" dirty="0" smtClean="0">
                <a:latin typeface="+mj-lt"/>
              </a:rPr>
              <a:t>Gruau’s illustration; she </a:t>
            </a:r>
            <a:r>
              <a:rPr lang="en-GB" sz="1500" dirty="0" smtClean="0">
                <a:latin typeface="+mj-lt"/>
              </a:rPr>
              <a:t>appears quietly </a:t>
            </a:r>
            <a:endParaRPr lang="en-GB" sz="1500" dirty="0" smtClean="0">
              <a:latin typeface="+mj-lt"/>
            </a:endParaRPr>
          </a:p>
          <a:p>
            <a:pPr>
              <a:buNone/>
            </a:pPr>
            <a:r>
              <a:rPr lang="en-GB" sz="1500" dirty="0">
                <a:latin typeface="+mj-lt"/>
              </a:rPr>
              <a:t>	</a:t>
            </a:r>
            <a:r>
              <a:rPr lang="en-GB" sz="1500" dirty="0" smtClean="0">
                <a:latin typeface="+mj-lt"/>
              </a:rPr>
              <a:t>graceful yet confident. </a:t>
            </a:r>
            <a:r>
              <a:rPr lang="en-GB" sz="1500" dirty="0" smtClean="0">
                <a:latin typeface="+mj-lt"/>
              </a:rPr>
              <a:t>As a result I focused</a:t>
            </a:r>
          </a:p>
          <a:p>
            <a:pPr>
              <a:buNone/>
            </a:pPr>
            <a:r>
              <a:rPr lang="en-GB" sz="1500" dirty="0" smtClean="0">
                <a:latin typeface="+mj-lt"/>
              </a:rPr>
              <a:t> 	on the stance of the figure and </a:t>
            </a:r>
            <a:r>
              <a:rPr lang="en-GB" sz="1500" dirty="0" smtClean="0">
                <a:latin typeface="+mj-lt"/>
              </a:rPr>
              <a:t>the angles </a:t>
            </a:r>
            <a:r>
              <a:rPr lang="en-GB" sz="1500" dirty="0" smtClean="0">
                <a:latin typeface="+mj-lt"/>
              </a:rPr>
              <a:t>and shapes </a:t>
            </a:r>
            <a:endParaRPr lang="en-GB" sz="1500" dirty="0" smtClean="0">
              <a:latin typeface="+mj-lt"/>
            </a:endParaRPr>
          </a:p>
          <a:p>
            <a:pPr>
              <a:buNone/>
            </a:pPr>
            <a:r>
              <a:rPr lang="en-GB" sz="1500" dirty="0" smtClean="0">
                <a:latin typeface="+mj-lt"/>
              </a:rPr>
              <a:t>	I </a:t>
            </a:r>
            <a:r>
              <a:rPr lang="en-GB" sz="1500" dirty="0" smtClean="0">
                <a:latin typeface="+mj-lt"/>
              </a:rPr>
              <a:t>needed to bend the tissue paper </a:t>
            </a:r>
            <a:r>
              <a:rPr lang="en-GB" sz="1500" dirty="0" smtClean="0">
                <a:latin typeface="+mj-lt"/>
              </a:rPr>
              <a:t>into to </a:t>
            </a:r>
            <a:r>
              <a:rPr lang="en-GB" sz="1500" dirty="0" smtClean="0">
                <a:latin typeface="+mj-lt"/>
              </a:rPr>
              <a:t>create this effect.</a:t>
            </a:r>
            <a:endParaRPr lang="en-GB" sz="1500" dirty="0">
              <a:latin typeface="+mj-lt"/>
            </a:endParaRPr>
          </a:p>
          <a:p>
            <a:pPr lvl="0"/>
            <a:r>
              <a:rPr lang="en-GB" sz="1500" dirty="0">
                <a:latin typeface="+mj-lt"/>
              </a:rPr>
              <a:t>I had originally hoped to show the figure standing with </a:t>
            </a:r>
            <a:endParaRPr lang="en-GB" sz="1500" dirty="0" smtClean="0">
              <a:latin typeface="+mj-lt"/>
            </a:endParaRPr>
          </a:p>
          <a:p>
            <a:pPr lvl="0">
              <a:buNone/>
            </a:pPr>
            <a:r>
              <a:rPr lang="en-GB" sz="1500" dirty="0">
                <a:latin typeface="+mj-lt"/>
              </a:rPr>
              <a:t>	</a:t>
            </a:r>
            <a:r>
              <a:rPr lang="en-GB" sz="1500" dirty="0" smtClean="0">
                <a:latin typeface="+mj-lt"/>
              </a:rPr>
              <a:t>her </a:t>
            </a:r>
            <a:r>
              <a:rPr lang="en-GB" sz="1500" dirty="0">
                <a:latin typeface="+mj-lt"/>
              </a:rPr>
              <a:t>back to the </a:t>
            </a:r>
            <a:r>
              <a:rPr lang="en-GB" sz="1500" dirty="0" smtClean="0">
                <a:latin typeface="+mj-lt"/>
              </a:rPr>
              <a:t>viewer</a:t>
            </a:r>
            <a:r>
              <a:rPr lang="en-GB" sz="1500" dirty="0">
                <a:latin typeface="+mj-lt"/>
              </a:rPr>
              <a:t>, but because of the medium </a:t>
            </a:r>
            <a:r>
              <a:rPr lang="en-GB" sz="1500" dirty="0" smtClean="0">
                <a:latin typeface="+mj-lt"/>
              </a:rPr>
              <a:t>I</a:t>
            </a:r>
          </a:p>
          <a:p>
            <a:pPr lvl="0">
              <a:buNone/>
            </a:pPr>
            <a:r>
              <a:rPr lang="en-GB" sz="1500" dirty="0" smtClean="0">
                <a:latin typeface="+mj-lt"/>
              </a:rPr>
              <a:t>	 </a:t>
            </a:r>
            <a:r>
              <a:rPr lang="en-GB" sz="1500" dirty="0">
                <a:latin typeface="+mj-lt"/>
              </a:rPr>
              <a:t>had </a:t>
            </a:r>
            <a:r>
              <a:rPr lang="en-GB" sz="1500" dirty="0" smtClean="0">
                <a:latin typeface="+mj-lt"/>
              </a:rPr>
              <a:t>chosen </a:t>
            </a:r>
            <a:r>
              <a:rPr lang="en-GB" sz="1500" dirty="0">
                <a:latin typeface="+mj-lt"/>
              </a:rPr>
              <a:t>it would </a:t>
            </a:r>
            <a:r>
              <a:rPr lang="en-GB" sz="1500" dirty="0" smtClean="0">
                <a:latin typeface="+mj-lt"/>
              </a:rPr>
              <a:t>have been </a:t>
            </a:r>
            <a:r>
              <a:rPr lang="en-GB" sz="1500" dirty="0">
                <a:latin typeface="+mj-lt"/>
              </a:rPr>
              <a:t>difficult to </a:t>
            </a:r>
            <a:r>
              <a:rPr lang="en-GB" sz="1500" dirty="0" smtClean="0">
                <a:latin typeface="+mj-lt"/>
              </a:rPr>
              <a:t>distinguish </a:t>
            </a:r>
            <a:r>
              <a:rPr lang="en-GB" sz="1500" dirty="0">
                <a:latin typeface="+mj-lt"/>
              </a:rPr>
              <a:t>the </a:t>
            </a:r>
            <a:endParaRPr lang="en-GB" sz="1500" dirty="0" smtClean="0">
              <a:latin typeface="+mj-lt"/>
            </a:endParaRPr>
          </a:p>
          <a:p>
            <a:pPr lvl="0">
              <a:buNone/>
            </a:pPr>
            <a:r>
              <a:rPr lang="en-GB" sz="1500" dirty="0" smtClean="0">
                <a:latin typeface="+mj-lt"/>
              </a:rPr>
              <a:t>	</a:t>
            </a:r>
            <a:r>
              <a:rPr lang="en-GB" sz="1500" dirty="0" smtClean="0">
                <a:latin typeface="+mj-lt"/>
              </a:rPr>
              <a:t>back from </a:t>
            </a:r>
            <a:r>
              <a:rPr lang="en-GB" sz="1500" dirty="0" smtClean="0">
                <a:latin typeface="+mj-lt"/>
              </a:rPr>
              <a:t>the </a:t>
            </a:r>
            <a:r>
              <a:rPr lang="en-GB" sz="1500" dirty="0" smtClean="0">
                <a:latin typeface="+mj-lt"/>
              </a:rPr>
              <a:t>front.</a:t>
            </a:r>
          </a:p>
          <a:p>
            <a:r>
              <a:rPr lang="en-GB" sz="1500" dirty="0" smtClean="0">
                <a:latin typeface="+mj-lt"/>
              </a:rPr>
              <a:t>The style of my final piece was influenced by illustrations</a:t>
            </a:r>
          </a:p>
          <a:p>
            <a:pPr>
              <a:buNone/>
            </a:pPr>
            <a:r>
              <a:rPr lang="en-GB" sz="1500" dirty="0" smtClean="0">
                <a:latin typeface="+mj-lt"/>
              </a:rPr>
              <a:t>	4 and 5: the </a:t>
            </a:r>
            <a:r>
              <a:rPr lang="en-GB" sz="1500" dirty="0" smtClean="0">
                <a:latin typeface="+mj-lt"/>
              </a:rPr>
              <a:t>undulating black lines, block colour and </a:t>
            </a:r>
            <a:endParaRPr lang="en-GB" sz="1500" dirty="0" smtClean="0">
              <a:latin typeface="+mj-lt"/>
            </a:endParaRPr>
          </a:p>
          <a:p>
            <a:pPr>
              <a:buNone/>
            </a:pPr>
            <a:r>
              <a:rPr lang="en-GB" sz="1500" dirty="0" smtClean="0">
                <a:latin typeface="+mj-lt"/>
              </a:rPr>
              <a:t>	minimal detail create a dramatic pose, a strong expression </a:t>
            </a:r>
          </a:p>
          <a:p>
            <a:pPr>
              <a:buNone/>
            </a:pPr>
            <a:r>
              <a:rPr lang="en-GB" sz="1500" dirty="0" smtClean="0">
                <a:latin typeface="+mj-lt"/>
              </a:rPr>
              <a:t>	and colour that jumps </a:t>
            </a:r>
            <a:r>
              <a:rPr lang="en-GB" sz="1500" dirty="0" smtClean="0">
                <a:latin typeface="+mj-lt"/>
              </a:rPr>
              <a:t>from </a:t>
            </a:r>
            <a:r>
              <a:rPr lang="en-GB" sz="1500" dirty="0" smtClean="0">
                <a:latin typeface="+mj-lt"/>
              </a:rPr>
              <a:t>the page </a:t>
            </a:r>
            <a:r>
              <a:rPr lang="en-GB" sz="1500" dirty="0" smtClean="0">
                <a:latin typeface="+mj-lt"/>
              </a:rPr>
              <a:t>because </a:t>
            </a:r>
            <a:r>
              <a:rPr lang="en-GB" sz="1500" dirty="0" smtClean="0">
                <a:latin typeface="+mj-lt"/>
              </a:rPr>
              <a:t>it contrasts </a:t>
            </a:r>
          </a:p>
          <a:p>
            <a:pPr>
              <a:buNone/>
            </a:pPr>
            <a:r>
              <a:rPr lang="en-GB" sz="1500" dirty="0" smtClean="0">
                <a:latin typeface="+mj-lt"/>
              </a:rPr>
              <a:t>	With the blankness </a:t>
            </a:r>
            <a:r>
              <a:rPr lang="en-GB" sz="1500" dirty="0" smtClean="0">
                <a:latin typeface="+mj-lt"/>
              </a:rPr>
              <a:t>of the white background</a:t>
            </a:r>
            <a:r>
              <a:rPr lang="en-GB" sz="1500" dirty="0" smtClean="0">
                <a:latin typeface="+mj-lt"/>
              </a:rPr>
              <a:t>.</a:t>
            </a:r>
          </a:p>
          <a:p>
            <a:pPr lvl="0"/>
            <a:r>
              <a:rPr lang="en-GB" sz="1500" dirty="0" smtClean="0">
                <a:latin typeface="+mj-lt"/>
              </a:rPr>
              <a:t>This made me realise the importance of </a:t>
            </a:r>
            <a:r>
              <a:rPr lang="en-GB" sz="1500" dirty="0" smtClean="0">
                <a:latin typeface="+mj-lt"/>
              </a:rPr>
              <a:t>space in </a:t>
            </a:r>
          </a:p>
          <a:p>
            <a:pPr lvl="0"/>
            <a:r>
              <a:rPr lang="en-GB" sz="1500" dirty="0" smtClean="0">
                <a:latin typeface="+mj-lt"/>
              </a:rPr>
              <a:t>illustration:  sometimes </a:t>
            </a:r>
            <a:r>
              <a:rPr lang="en-GB" sz="1500" dirty="0" smtClean="0">
                <a:latin typeface="+mj-lt"/>
              </a:rPr>
              <a:t>what isn’t there can be more </a:t>
            </a:r>
            <a:endParaRPr lang="en-GB" sz="1500" dirty="0" smtClean="0">
              <a:latin typeface="+mj-lt"/>
            </a:endParaRPr>
          </a:p>
          <a:p>
            <a:pPr lvl="0"/>
            <a:r>
              <a:rPr lang="en-GB" sz="1500" dirty="0" smtClean="0">
                <a:latin typeface="+mj-lt"/>
              </a:rPr>
              <a:t>powerful than what is.</a:t>
            </a:r>
          </a:p>
          <a:p>
            <a:r>
              <a:rPr lang="en-GB" sz="1500" dirty="0" smtClean="0">
                <a:latin typeface="+mj-lt"/>
              </a:rPr>
              <a:t>This </a:t>
            </a:r>
            <a:r>
              <a:rPr lang="en-GB" sz="1500" dirty="0" smtClean="0">
                <a:latin typeface="+mj-lt"/>
              </a:rPr>
              <a:t>is why I showed just the outline of the </a:t>
            </a:r>
            <a:r>
              <a:rPr lang="en-GB" sz="1500" dirty="0" smtClean="0">
                <a:latin typeface="+mj-lt"/>
              </a:rPr>
              <a:t>figure – using </a:t>
            </a:r>
            <a:r>
              <a:rPr lang="en-GB" sz="1500" dirty="0" smtClean="0">
                <a:latin typeface="+mj-lt"/>
              </a:rPr>
              <a:t>the paper to create an image of the figure as a whole would have given me the chiffon-effect I wanted but without the drama I loved in Gruau’s illustration.</a:t>
            </a:r>
          </a:p>
          <a:p>
            <a:endParaRPr lang="en-GB" sz="1500" dirty="0" smtClean="0">
              <a:latin typeface="+mj-lt"/>
            </a:endParaRPr>
          </a:p>
          <a:p>
            <a:pPr lvl="0">
              <a:buNone/>
            </a:pPr>
            <a:endParaRPr lang="en-GB" sz="1500" dirty="0">
              <a:latin typeface="+mj-lt"/>
            </a:endParaRPr>
          </a:p>
          <a:p>
            <a:pPr lvl="0"/>
            <a:endParaRPr lang="en-GB" sz="1500" dirty="0" smtClean="0">
              <a:latin typeface="+mj-lt"/>
            </a:endParaRPr>
          </a:p>
          <a:p>
            <a:pPr lvl="0"/>
            <a:endParaRPr lang="en-GB" sz="1500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2756" y="620688"/>
            <a:ext cx="29056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56176" y="51571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Illustration 3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36207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84168" y="56612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Illustration 4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 numCol="1">
            <a:normAutofit fontScale="92500" lnSpcReduction="20000"/>
          </a:bodyPr>
          <a:lstStyle/>
          <a:p>
            <a:pPr lvl="0">
              <a:buNone/>
            </a:pPr>
            <a:r>
              <a:rPr lang="en-GB" sz="2200" dirty="0" smtClean="0">
                <a:latin typeface="+mj-lt"/>
              </a:rPr>
              <a:t>Style</a:t>
            </a:r>
          </a:p>
          <a:p>
            <a:pPr lvl="0">
              <a:buNone/>
            </a:pPr>
            <a:endParaRPr lang="en-GB" sz="1600" dirty="0" smtClean="0">
              <a:latin typeface="+mj-lt"/>
            </a:endParaRP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Illustration 4 helped me to finalise the style of </a:t>
            </a: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hat and the angle of the face. I wanted to </a:t>
            </a: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emulate the style of the 1940’s and ‘50’s, so I </a:t>
            </a: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used details from ‘Costume, 1066 – 1990s...’ I </a:t>
            </a: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aimed for a similar style to the dress in fig. 1</a:t>
            </a:r>
            <a:r>
              <a:rPr lang="en-GB" sz="1600" dirty="0" smtClean="0">
                <a:latin typeface="+mj-lt"/>
              </a:rPr>
              <a:t>:</a:t>
            </a: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a </a:t>
            </a:r>
            <a:r>
              <a:rPr lang="en-GB" sz="1600" dirty="0" smtClean="0">
                <a:latin typeface="+mj-lt"/>
              </a:rPr>
              <a:t>full </a:t>
            </a:r>
            <a:r>
              <a:rPr lang="en-GB" sz="1600" dirty="0" smtClean="0">
                <a:latin typeface="+mj-lt"/>
              </a:rPr>
              <a:t>skirt, a boned bodice and soft fabric in </a:t>
            </a:r>
            <a:endParaRPr lang="en-GB" sz="1600" dirty="0" smtClean="0">
              <a:latin typeface="+mj-lt"/>
            </a:endParaRP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a delicate </a:t>
            </a:r>
            <a:r>
              <a:rPr lang="en-GB" sz="1600" dirty="0" smtClean="0">
                <a:latin typeface="+mj-lt"/>
              </a:rPr>
              <a:t>floral pattern. The hats in figures </a:t>
            </a:r>
            <a:endParaRPr lang="en-GB" sz="1600" dirty="0" smtClean="0">
              <a:latin typeface="+mj-lt"/>
            </a:endParaRP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2</a:t>
            </a:r>
            <a:r>
              <a:rPr lang="en-GB" sz="1600" dirty="0" smtClean="0">
                <a:latin typeface="+mj-lt"/>
              </a:rPr>
              <a:t>, </a:t>
            </a:r>
            <a:r>
              <a:rPr lang="en-GB" sz="1600" dirty="0" smtClean="0">
                <a:latin typeface="+mj-lt"/>
              </a:rPr>
              <a:t>3 </a:t>
            </a:r>
            <a:r>
              <a:rPr lang="en-GB" sz="1600" dirty="0" smtClean="0">
                <a:latin typeface="+mj-lt"/>
              </a:rPr>
              <a:t>and 4 prompted my stylisation of the hat </a:t>
            </a:r>
            <a:endParaRPr lang="en-GB" sz="1600" dirty="0" smtClean="0">
              <a:latin typeface="+mj-lt"/>
            </a:endParaRP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i</a:t>
            </a:r>
            <a:r>
              <a:rPr lang="en-GB" sz="1600" dirty="0" smtClean="0">
                <a:latin typeface="+mj-lt"/>
              </a:rPr>
              <a:t>n the </a:t>
            </a:r>
            <a:r>
              <a:rPr lang="en-GB" sz="1600" dirty="0" smtClean="0">
                <a:latin typeface="+mj-lt"/>
              </a:rPr>
              <a:t>final piece; I curled the paper into a soft </a:t>
            </a: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spiral </a:t>
            </a:r>
            <a:r>
              <a:rPr lang="en-GB" sz="1600" dirty="0" smtClean="0">
                <a:latin typeface="+mj-lt"/>
              </a:rPr>
              <a:t>to give the impression to a wide-brimmed </a:t>
            </a: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hat. </a:t>
            </a:r>
            <a:endParaRPr lang="en-GB" sz="1600" dirty="0" smtClean="0">
              <a:latin typeface="+mj-lt"/>
            </a:endParaRP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I liked how the bright red lips in illustration 4 define </a:t>
            </a: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the illustration. I incorporated this idea into my final </a:t>
            </a: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piece by attaching two small triangles of paper painted </a:t>
            </a: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with gouache in cadmium red to the board. This also</a:t>
            </a: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h</a:t>
            </a:r>
            <a:r>
              <a:rPr lang="en-GB" sz="1600" dirty="0" smtClean="0">
                <a:latin typeface="+mj-lt"/>
              </a:rPr>
              <a:t>elped to strengthen the structure of my illustration.</a:t>
            </a:r>
          </a:p>
          <a:p>
            <a:pPr lvl="0">
              <a:buNone/>
            </a:pPr>
            <a:endParaRPr lang="en-GB" sz="1600" dirty="0" smtClean="0">
              <a:latin typeface="+mj-lt"/>
            </a:endParaRPr>
          </a:p>
          <a:p>
            <a:endParaRPr lang="en-GB" sz="1600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80728"/>
            <a:ext cx="39459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47864" y="57332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Illustration 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86069"/>
            <a:ext cx="2212975" cy="452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5536" y="141277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Figure 1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33080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p. 123, c. 1952 – 56</a:t>
            </a:r>
            <a:endParaRPr lang="en-GB" sz="1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56332"/>
            <a:ext cx="1947862" cy="452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347864" y="141277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Figure 2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633080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p. 121, c. 1943 – 47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83357"/>
            <a:ext cx="29619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868144" y="141277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Figures 3 and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0152" y="633080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p. 122, c. 1947 – 52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576" y="47667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Illustrations </a:t>
            </a:r>
            <a:r>
              <a:rPr lang="en-GB" dirty="0" smtClean="0">
                <a:latin typeface="+mj-lt"/>
              </a:rPr>
              <a:t>from </a:t>
            </a:r>
            <a:r>
              <a:rPr lang="en-GB" i="1" dirty="0" smtClean="0">
                <a:latin typeface="+mj-lt"/>
              </a:rPr>
              <a:t>‘Costume</a:t>
            </a:r>
            <a:r>
              <a:rPr lang="en-GB" i="1" dirty="0" smtClean="0">
                <a:latin typeface="+mj-lt"/>
              </a:rPr>
              <a:t>, 1066 – 1990s: A Complete Guide to English Costume Design and </a:t>
            </a:r>
            <a:r>
              <a:rPr lang="en-GB" i="1" dirty="0" smtClean="0">
                <a:latin typeface="+mj-lt"/>
              </a:rPr>
              <a:t>History’</a:t>
            </a:r>
            <a:r>
              <a:rPr lang="en-GB" dirty="0" smtClean="0">
                <a:latin typeface="+mj-lt"/>
              </a:rPr>
              <a:t>,</a:t>
            </a:r>
            <a:r>
              <a:rPr lang="en-GB" dirty="0" smtClean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J. Peacock (Thames &amp; Hudson, 1994, 2</a:t>
            </a:r>
            <a:r>
              <a:rPr lang="en-GB" baseline="30000" dirty="0" smtClean="0">
                <a:latin typeface="+mj-lt"/>
              </a:rPr>
              <a:t>nd</a:t>
            </a:r>
            <a:r>
              <a:rPr lang="en-GB" dirty="0" smtClean="0">
                <a:latin typeface="+mj-lt"/>
              </a:rPr>
              <a:t> edition)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Illustrations from </a:t>
            </a:r>
            <a:r>
              <a:rPr lang="en-GB" sz="1800" i="1" dirty="0" smtClean="0"/>
              <a:t>‘Costume, 1066 – </a:t>
            </a:r>
            <a:r>
              <a:rPr lang="en-GB" sz="1800" i="1" dirty="0" smtClean="0"/>
              <a:t>1990s... </a:t>
            </a:r>
            <a:br>
              <a:rPr lang="en-GB" sz="1800" i="1" dirty="0" smtClean="0"/>
            </a:br>
            <a:r>
              <a:rPr lang="en-GB" sz="1800" dirty="0" smtClean="0"/>
              <a:t>continued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169" y="1628800"/>
            <a:ext cx="22276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2428" y="1700808"/>
            <a:ext cx="22299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59832" y="435581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Figure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9832" y="45811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p. 123, c. 1952 – 56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198884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Figure 6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3779912" y="227687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p. 121, c. 1943 – 47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Sketches</a:t>
            </a:r>
            <a:r>
              <a:rPr lang="en-GB" sz="2000" dirty="0" smtClean="0"/>
              <a:t>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pages 1 and 2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7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71389"/>
            <a:ext cx="33069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642" y="2083271"/>
            <a:ext cx="3308350" cy="444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5576" y="1052736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The </a:t>
            </a:r>
            <a:r>
              <a:rPr lang="en-GB" sz="1400" dirty="0" smtClean="0"/>
              <a:t>following sketches </a:t>
            </a:r>
            <a:r>
              <a:rPr lang="en-GB" sz="1400" dirty="0" smtClean="0"/>
              <a:t>are experimentations </a:t>
            </a:r>
            <a:r>
              <a:rPr lang="en-GB" sz="1400" dirty="0" smtClean="0"/>
              <a:t>with different angles in order to achieve the best template for the final piece</a:t>
            </a:r>
            <a:r>
              <a:rPr lang="en-GB" sz="1400" dirty="0" smtClean="0"/>
              <a:t>. I had initially intended to include four lines in the skirt, hence their inclusion in the sketches. I later omitted these lines to make the final piece more succinct.  </a:t>
            </a:r>
            <a:endParaRPr lang="en-GB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Sketches</a:t>
            </a:r>
            <a:br>
              <a:rPr lang="en-GB" sz="1800" dirty="0" smtClean="0"/>
            </a:br>
            <a:r>
              <a:rPr lang="en-GB" sz="1800" dirty="0" smtClean="0"/>
              <a:t>pages 3 and 4</a:t>
            </a:r>
            <a:endParaRPr lang="en-GB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89" y="1556792"/>
            <a:ext cx="40195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362" y="1556792"/>
            <a:ext cx="34140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Chosen shape</a:t>
            </a:r>
            <a:br>
              <a:rPr lang="en-GB" sz="1800" dirty="0" smtClean="0"/>
            </a:br>
            <a:r>
              <a:rPr lang="en-GB" sz="1800" dirty="0" smtClean="0"/>
              <a:t>detail from Sketches, page 3</a:t>
            </a:r>
            <a:endParaRPr lang="en-GB" sz="1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29" y="1600200"/>
            <a:ext cx="29527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Sketches</a:t>
            </a:r>
            <a:br>
              <a:rPr lang="en-GB" sz="1800" dirty="0" smtClean="0"/>
            </a:br>
            <a:r>
              <a:rPr lang="en-GB" sz="1800" dirty="0" smtClean="0"/>
              <a:t>shape of dress</a:t>
            </a:r>
            <a:br>
              <a:rPr lang="en-GB" sz="1800" dirty="0" smtClean="0"/>
            </a:br>
            <a:r>
              <a:rPr lang="en-GB" sz="1800" dirty="0" smtClean="0"/>
              <a:t>based on above</a:t>
            </a:r>
            <a:endParaRPr lang="en-GB" sz="1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7144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8652" y="1556792"/>
            <a:ext cx="35037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/>
              <a:t>Final sketch</a:t>
            </a:r>
            <a:br>
              <a:rPr lang="en-GB" sz="1800" dirty="0" smtClean="0"/>
            </a:br>
            <a:r>
              <a:rPr lang="en-GB" sz="1800" dirty="0" smtClean="0"/>
              <a:t>used as a template for the final piece</a:t>
            </a:r>
            <a:endParaRPr lang="en-GB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4009" y="1600200"/>
            <a:ext cx="41559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8640"/>
            <a:ext cx="5192131" cy="649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Bodoni MT" pitchFamily="18" charset="0"/>
                <a:cs typeface="Arial" pitchFamily="34" charset="0"/>
              </a:rPr>
              <a:t>Compositional</a:t>
            </a:r>
          </a:p>
          <a:p>
            <a:pPr algn="ctr"/>
            <a:r>
              <a:rPr lang="en-GB" sz="2000" dirty="0" smtClean="0">
                <a:latin typeface="Bodoni MT" pitchFamily="18" charset="0"/>
                <a:cs typeface="Arial" pitchFamily="34" charset="0"/>
              </a:rPr>
              <a:t>Techniques</a:t>
            </a:r>
            <a:endParaRPr lang="en-GB" sz="2000" dirty="0">
              <a:latin typeface="Bodoni MT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815072"/>
            <a:ext cx="3168352" cy="628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50" dirty="0" smtClean="0">
                <a:latin typeface="Bodoni MT" pitchFamily="18" charset="0"/>
              </a:rPr>
              <a:t>I included this evaluation from one of my sketchbooks because I consider the photograph to have been very cleverly put </a:t>
            </a:r>
            <a:r>
              <a:rPr lang="en-GB" sz="1250" dirty="0" smtClean="0">
                <a:latin typeface="Bodoni MT" pitchFamily="18" charset="0"/>
              </a:rPr>
              <a:t>together. </a:t>
            </a:r>
            <a:r>
              <a:rPr lang="en-GB" sz="1250" dirty="0" smtClean="0">
                <a:latin typeface="Bodoni MT" pitchFamily="18" charset="0"/>
              </a:rPr>
              <a:t>A</a:t>
            </a:r>
            <a:r>
              <a:rPr lang="en-GB" sz="1250" dirty="0" smtClean="0">
                <a:latin typeface="Bodoni MT" pitchFamily="18" charset="0"/>
              </a:rPr>
              <a:t>lthough </a:t>
            </a:r>
            <a:r>
              <a:rPr lang="en-GB" sz="1250" dirty="0" smtClean="0">
                <a:latin typeface="Bodoni MT" pitchFamily="18" charset="0"/>
              </a:rPr>
              <a:t>four models of mixed sex </a:t>
            </a:r>
            <a:r>
              <a:rPr lang="en-GB" sz="1250" dirty="0" smtClean="0">
                <a:latin typeface="Bodoni MT" pitchFamily="18" charset="0"/>
              </a:rPr>
              <a:t>are </a:t>
            </a:r>
            <a:r>
              <a:rPr lang="en-GB" sz="1250" dirty="0" smtClean="0">
                <a:latin typeface="Bodoni MT" pitchFamily="18" charset="0"/>
              </a:rPr>
              <a:t>featured, the resulting photograph is perfectly </a:t>
            </a:r>
            <a:r>
              <a:rPr lang="en-GB" sz="1250" dirty="0" smtClean="0">
                <a:latin typeface="Bodoni MT" pitchFamily="18" charset="0"/>
              </a:rPr>
              <a:t>balanced. It advertises a casual look. perfectly. </a:t>
            </a:r>
            <a:r>
              <a:rPr lang="en-GB" sz="1250" dirty="0" smtClean="0">
                <a:latin typeface="Bodoni MT" pitchFamily="18" charset="0"/>
              </a:rPr>
              <a:t>I like how so many elements are included yet it is easy to pick out the key colours of the season: earthy tones of deep brown, tan, navy blue and burgundy form the basis of the </a:t>
            </a:r>
            <a:r>
              <a:rPr lang="en-GB" sz="1250" dirty="0" smtClean="0">
                <a:latin typeface="Bodoni MT" pitchFamily="18" charset="0"/>
              </a:rPr>
              <a:t>palette </a:t>
            </a:r>
            <a:r>
              <a:rPr lang="en-GB" sz="1250" dirty="0" smtClean="0">
                <a:latin typeface="Bodoni MT" pitchFamily="18" charset="0"/>
              </a:rPr>
              <a:t>and are brightened with red, mustard yellow, pale blue and khaki. Opposite I detail how these colours are used well in the composition. The textures are equally well considered: thick </a:t>
            </a:r>
            <a:r>
              <a:rPr lang="en-GB" sz="1250" dirty="0" smtClean="0">
                <a:latin typeface="Bodoni MT" pitchFamily="18" charset="0"/>
              </a:rPr>
              <a:t>wool</a:t>
            </a:r>
            <a:r>
              <a:rPr lang="en-GB" sz="1250" dirty="0" smtClean="0">
                <a:latin typeface="Bodoni MT" pitchFamily="18" charset="0"/>
              </a:rPr>
              <a:t>, </a:t>
            </a:r>
            <a:r>
              <a:rPr lang="en-GB" sz="1250" dirty="0" smtClean="0">
                <a:latin typeface="Bodoni MT" pitchFamily="18" charset="0"/>
              </a:rPr>
              <a:t>corduroy and </a:t>
            </a:r>
            <a:r>
              <a:rPr lang="en-GB" sz="1250" dirty="0" smtClean="0">
                <a:latin typeface="Bodoni MT" pitchFamily="18" charset="0"/>
              </a:rPr>
              <a:t>soft </a:t>
            </a:r>
            <a:r>
              <a:rPr lang="en-GB" sz="1250" dirty="0" smtClean="0">
                <a:latin typeface="Bodoni MT" pitchFamily="18" charset="0"/>
              </a:rPr>
              <a:t>cotton are </a:t>
            </a:r>
            <a:r>
              <a:rPr lang="en-GB" sz="1250" dirty="0" smtClean="0">
                <a:latin typeface="Bodoni MT" pitchFamily="18" charset="0"/>
              </a:rPr>
              <a:t>contrasted with </a:t>
            </a:r>
            <a:r>
              <a:rPr lang="en-GB" sz="1250" dirty="0" smtClean="0">
                <a:latin typeface="Bodoni MT" pitchFamily="18" charset="0"/>
              </a:rPr>
              <a:t>bare legs, patent leather and silk. Details </a:t>
            </a:r>
            <a:r>
              <a:rPr lang="en-GB" sz="1250" dirty="0" smtClean="0">
                <a:latin typeface="Bodoni MT" pitchFamily="18" charset="0"/>
              </a:rPr>
              <a:t>draw </a:t>
            </a:r>
            <a:r>
              <a:rPr lang="en-GB" sz="1250" dirty="0" smtClean="0">
                <a:latin typeface="Bodoni MT" pitchFamily="18" charset="0"/>
              </a:rPr>
              <a:t>the eyes </a:t>
            </a:r>
            <a:r>
              <a:rPr lang="en-GB" sz="1250" dirty="0" smtClean="0">
                <a:latin typeface="Bodoni MT" pitchFamily="18" charset="0"/>
              </a:rPr>
              <a:t>across </a:t>
            </a:r>
            <a:r>
              <a:rPr lang="en-GB" sz="1250" dirty="0" smtClean="0">
                <a:latin typeface="Bodoni MT" pitchFamily="18" charset="0"/>
              </a:rPr>
              <a:t>photo: </a:t>
            </a:r>
            <a:r>
              <a:rPr lang="en-GB" sz="1250" dirty="0" smtClean="0">
                <a:latin typeface="Bodoni MT" pitchFamily="18" charset="0"/>
              </a:rPr>
              <a:t>the use of medium toned blue in the turn-ups, </a:t>
            </a:r>
            <a:r>
              <a:rPr lang="en-GB" sz="1250" dirty="0" smtClean="0">
                <a:latin typeface="Bodoni MT" pitchFamily="18" charset="0"/>
              </a:rPr>
              <a:t>shirt, socks and cardigan; light blue </a:t>
            </a:r>
            <a:r>
              <a:rPr lang="en-GB" sz="1250" dirty="0" smtClean="0">
                <a:latin typeface="Bodoni MT" pitchFamily="18" charset="0"/>
              </a:rPr>
              <a:t>turn-ups and shirt; the cream dress, necklace and cream buttons on the mid-blue shirt and </a:t>
            </a:r>
            <a:r>
              <a:rPr lang="en-GB" sz="1250" dirty="0" smtClean="0">
                <a:latin typeface="Bodoni MT" pitchFamily="18" charset="0"/>
              </a:rPr>
              <a:t>red details on </a:t>
            </a:r>
            <a:r>
              <a:rPr lang="en-GB" sz="1250" dirty="0" smtClean="0">
                <a:latin typeface="Bodoni MT" pitchFamily="18" charset="0"/>
              </a:rPr>
              <a:t>the </a:t>
            </a:r>
            <a:r>
              <a:rPr lang="en-GB" sz="1250" dirty="0" smtClean="0">
                <a:latin typeface="Bodoni MT" pitchFamily="18" charset="0"/>
              </a:rPr>
              <a:t>male models all make </a:t>
            </a:r>
            <a:r>
              <a:rPr lang="en-GB" sz="1250" dirty="0" smtClean="0">
                <a:latin typeface="Bodoni MT" pitchFamily="18" charset="0"/>
              </a:rPr>
              <a:t>the photo </a:t>
            </a:r>
            <a:r>
              <a:rPr lang="en-GB" sz="1250" dirty="0" smtClean="0">
                <a:latin typeface="Bodoni MT" pitchFamily="18" charset="0"/>
              </a:rPr>
              <a:t>aesthetically </a:t>
            </a:r>
            <a:r>
              <a:rPr lang="en-GB" sz="1250" dirty="0" smtClean="0">
                <a:latin typeface="Bodoni MT" pitchFamily="18" charset="0"/>
              </a:rPr>
              <a:t>satisfying. </a:t>
            </a:r>
            <a:r>
              <a:rPr lang="en-GB" sz="1250" dirty="0" smtClean="0">
                <a:latin typeface="Bodoni MT" pitchFamily="18" charset="0"/>
              </a:rPr>
              <a:t>the </a:t>
            </a:r>
            <a:r>
              <a:rPr lang="en-GB" sz="1250" dirty="0" smtClean="0">
                <a:latin typeface="Bodoni MT" pitchFamily="18" charset="0"/>
              </a:rPr>
              <a:t>combination of the models</a:t>
            </a:r>
            <a:r>
              <a:rPr lang="en-GB" sz="1250" dirty="0" smtClean="0">
                <a:latin typeface="Bodoni MT" pitchFamily="18" charset="0"/>
              </a:rPr>
              <a:t>’ mid-brown hair </a:t>
            </a:r>
            <a:r>
              <a:rPr lang="en-GB" sz="1250" dirty="0" smtClean="0">
                <a:latin typeface="Bodoni MT" pitchFamily="18" charset="0"/>
              </a:rPr>
              <a:t>and the brown patent leather balance the other tones in the photograph. </a:t>
            </a:r>
            <a:r>
              <a:rPr lang="en-GB" sz="1250" dirty="0" smtClean="0">
                <a:latin typeface="Bodoni MT" pitchFamily="18" charset="0"/>
              </a:rPr>
              <a:t>The relaxed </a:t>
            </a:r>
            <a:r>
              <a:rPr lang="en-GB" sz="1250" dirty="0" smtClean="0">
                <a:latin typeface="Bodoni MT" pitchFamily="18" charset="0"/>
              </a:rPr>
              <a:t>stances draw attention towards the clothes and amplify the </a:t>
            </a:r>
            <a:r>
              <a:rPr lang="en-GB" sz="1250" dirty="0" smtClean="0">
                <a:latin typeface="Bodoni MT" pitchFamily="18" charset="0"/>
              </a:rPr>
              <a:t>casual look.</a:t>
            </a:r>
            <a:endParaRPr lang="en-GB" sz="1250" b="1" dirty="0" smtClean="0">
              <a:latin typeface="Bodoni MT" pitchFamily="18" charset="0"/>
            </a:endParaRPr>
          </a:p>
          <a:p>
            <a:r>
              <a:rPr lang="en-GB" sz="900" b="1" dirty="0" smtClean="0">
                <a:latin typeface="Bodoni MT" pitchFamily="18" charset="0"/>
              </a:rPr>
              <a:t>Taken from the </a:t>
            </a:r>
            <a:r>
              <a:rPr lang="en-GB" sz="900" b="1" dirty="0" smtClean="0">
                <a:latin typeface="Bodoni MT" pitchFamily="18" charset="0"/>
              </a:rPr>
              <a:t>January edition </a:t>
            </a:r>
            <a:r>
              <a:rPr lang="en-GB" sz="900" b="1" dirty="0" smtClean="0">
                <a:latin typeface="Bodoni MT" pitchFamily="18" charset="0"/>
              </a:rPr>
              <a:t>of the Urban Outfitters promotional magazine.</a:t>
            </a:r>
            <a:endParaRPr lang="en-GB" sz="900" b="1" dirty="0" smtClean="0">
              <a:latin typeface="Bodoni MT" pitchFamily="18" charset="0"/>
            </a:endParaRPr>
          </a:p>
          <a:p>
            <a:r>
              <a:rPr lang="en-GB" sz="1300" dirty="0" smtClean="0">
                <a:latin typeface="Bodoni MT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2819" y="1556792"/>
            <a:ext cx="32583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47864" y="75541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Project Evaluation</a:t>
            </a:r>
            <a:endParaRPr lang="en-GB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728112"/>
            <a:ext cx="24482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Positive aspects: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The pattern works very well on the paper.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The black background gives the dramatic effect I wanted to achieve.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The work that I have </a:t>
            </a:r>
            <a:r>
              <a:rPr lang="en-GB" sz="1600" dirty="0" smtClean="0"/>
              <a:t>done for this project </a:t>
            </a:r>
            <a:r>
              <a:rPr lang="en-GB" sz="1600" dirty="0" smtClean="0"/>
              <a:t>enables me to create bigger versions of the piece or adapt an aspect of it for other </a:t>
            </a:r>
            <a:r>
              <a:rPr lang="en-GB" sz="1600" dirty="0" smtClean="0"/>
              <a:t>use: 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I would happily use the pattern again and would like to incorporate it into a textile design or use it as a print in a fashion design. 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I have completed a project that I set myself and feel I have done a good amount of research and work on its development.</a:t>
            </a:r>
          </a:p>
          <a:p>
            <a:endParaRPr lang="en-GB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300192" y="667717"/>
            <a:ext cx="26642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Potential Improvements: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The figure did not turn out as realistically as I had hoped. I feel this was because I was inhibited by the size of the board - the figure needs to be longer and there needs to be more space between the dress and the hat. 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I would like to make the piece again with the dimensions of 2 x 4 metres. This would afford me greater accuracy and realism in the shape of the dress and positioning of the hat.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In this case I think I would use a lightweight cotton and light it from the back to give it luminosity. </a:t>
            </a:r>
          </a:p>
          <a:p>
            <a:r>
              <a:rPr lang="en-GB" sz="1600" dirty="0" smtClean="0"/>
              <a:t>I am unsure whether final piece reflects the amount of work done in the project. 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616530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Final p</a:t>
            </a:r>
            <a:r>
              <a:rPr lang="en-GB" dirty="0" smtClean="0"/>
              <a:t>iece</a:t>
            </a:r>
            <a:endParaRPr lang="en-GB" dirty="0" smtClean="0"/>
          </a:p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16654"/>
            <a:ext cx="3577183" cy="63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31640" y="5486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latin typeface="+mj-lt"/>
              </a:rPr>
              <a:t>Blue Dress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8274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Gouache on 100gsm paper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823913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+mj-lt"/>
              </a:rPr>
              <a:t>I used gouache because of its vibrancy.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+mj-lt"/>
              </a:rPr>
              <a:t>I have created a minimalist piece with oversized, separated pieces and a large pair of lips to create a strong image. </a:t>
            </a:r>
            <a:endParaRPr lang="en-GB" sz="16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+mj-lt"/>
              </a:rPr>
              <a:t>This piece was influenced by the abstract aesthetic of the ‘De </a:t>
            </a:r>
            <a:r>
              <a:rPr lang="en-GB" sz="1600" dirty="0" err="1" smtClean="0">
                <a:latin typeface="+mj-lt"/>
              </a:rPr>
              <a:t>Stijl</a:t>
            </a:r>
            <a:r>
              <a:rPr lang="en-GB" sz="1600" dirty="0" smtClean="0">
                <a:latin typeface="+mj-lt"/>
              </a:rPr>
              <a:t>’ group. The </a:t>
            </a:r>
            <a:r>
              <a:rPr lang="en-GB" sz="1600" dirty="0" smtClean="0">
                <a:latin typeface="+mj-lt"/>
              </a:rPr>
              <a:t>block colour and the </a:t>
            </a:r>
            <a:r>
              <a:rPr lang="en-GB" sz="1600" dirty="0" smtClean="0">
                <a:latin typeface="+mj-lt"/>
              </a:rPr>
              <a:t>spacing between the coloured paper reflects this.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+mj-lt"/>
              </a:rPr>
              <a:t>I </a:t>
            </a:r>
            <a:r>
              <a:rPr lang="en-GB" sz="1600" dirty="0" smtClean="0">
                <a:latin typeface="+mj-lt"/>
              </a:rPr>
              <a:t>deliberately made the pieces of the clothing mismatched and awkward and the mouth somewhere between a pout, a sneer and surprise to give the piece a slightly unsettling edge. </a:t>
            </a:r>
            <a:endParaRPr lang="en-GB" sz="16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+mj-lt"/>
              </a:rPr>
              <a:t>I </a:t>
            </a:r>
            <a:r>
              <a:rPr lang="en-GB" sz="1600" dirty="0" smtClean="0">
                <a:latin typeface="+mj-lt"/>
              </a:rPr>
              <a:t>used ready mixed colour (</a:t>
            </a:r>
            <a:r>
              <a:rPr lang="en-GB" sz="1600" dirty="0" smtClean="0">
                <a:latin typeface="+mj-lt"/>
              </a:rPr>
              <a:t>ultramarine on the dress, </a:t>
            </a:r>
            <a:r>
              <a:rPr lang="en-GB" sz="1600" dirty="0" smtClean="0">
                <a:latin typeface="+mj-lt"/>
              </a:rPr>
              <a:t>cadmium red on the belt </a:t>
            </a:r>
            <a:r>
              <a:rPr lang="en-GB" sz="1600" dirty="0" smtClean="0">
                <a:latin typeface="+mj-lt"/>
              </a:rPr>
              <a:t>and </a:t>
            </a:r>
            <a:r>
              <a:rPr lang="en-GB" sz="1600" dirty="0" smtClean="0">
                <a:latin typeface="+mj-lt"/>
              </a:rPr>
              <a:t>mars </a:t>
            </a:r>
            <a:r>
              <a:rPr lang="en-GB" sz="1600" dirty="0" smtClean="0">
                <a:latin typeface="+mj-lt"/>
              </a:rPr>
              <a:t>red on the lips) </a:t>
            </a:r>
            <a:r>
              <a:rPr lang="en-GB" sz="1600" dirty="0" smtClean="0">
                <a:latin typeface="+mj-lt"/>
              </a:rPr>
              <a:t>to ensure uniform colour throughout. </a:t>
            </a:r>
            <a:endParaRPr lang="en-GB" sz="16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Fashion Illustration Project</a:t>
            </a:r>
            <a:endParaRPr lang="en-GB" dirty="0"/>
          </a:p>
        </p:txBody>
      </p:sp>
      <p:pic>
        <p:nvPicPr>
          <p:cNvPr id="9011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1990" y="1556792"/>
            <a:ext cx="32600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91880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Final piece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11760" y="47667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Final piece,</a:t>
            </a:r>
          </a:p>
          <a:p>
            <a:pPr algn="ctr"/>
            <a:r>
              <a:rPr lang="en-GB" dirty="0" smtClean="0"/>
              <a:t>d</a:t>
            </a:r>
            <a:r>
              <a:rPr lang="en-GB" dirty="0" smtClean="0"/>
              <a:t>etail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600" dirty="0" smtClean="0">
              <a:latin typeface="+mj-lt"/>
            </a:endParaRPr>
          </a:p>
          <a:p>
            <a:r>
              <a:rPr lang="en-GB" sz="1600" dirty="0" smtClean="0">
                <a:latin typeface="+mj-lt"/>
              </a:rPr>
              <a:t>I intended this illustration to have a strong sense 1940’s and 50’s style. I took inspiration from the work of fashion illustrator Rene Gruau, whose work I saw at the</a:t>
            </a:r>
            <a:r>
              <a:rPr lang="en-GB" sz="1600" dirty="0" smtClean="0"/>
              <a:t> </a:t>
            </a:r>
            <a:r>
              <a:rPr lang="en-GB" sz="1600" dirty="0" smtClean="0"/>
              <a:t>‘Dior Illustrated: Rene Gruau and the Line of Beauty’ exhibition at Somerset </a:t>
            </a:r>
            <a:r>
              <a:rPr lang="en-GB" sz="1600" dirty="0" smtClean="0"/>
              <a:t>House.</a:t>
            </a:r>
            <a:r>
              <a:rPr lang="en-GB" sz="1600" dirty="0" smtClean="0">
                <a:latin typeface="+mj-lt"/>
              </a:rPr>
              <a:t> I also took inspiration from illustrations from ‘Costume, 1066 – 1990s: A Complete Guide to English Costume Design and History by J. Peacock (Thames &amp; Hudson, 1994, 2</a:t>
            </a:r>
            <a:r>
              <a:rPr lang="en-GB" sz="1600" baseline="30000" dirty="0" smtClean="0">
                <a:latin typeface="+mj-lt"/>
              </a:rPr>
              <a:t>nd</a:t>
            </a:r>
            <a:r>
              <a:rPr lang="en-GB" sz="1600" dirty="0" smtClean="0">
                <a:latin typeface="+mj-lt"/>
              </a:rPr>
              <a:t> edition). I wanted to evoke the beauty and glamour of Gruau’s images. Below I detail the development of this piece.</a:t>
            </a:r>
          </a:p>
          <a:p>
            <a:endParaRPr lang="en-GB" sz="1600" dirty="0" smtClean="0">
              <a:latin typeface="+mj-lt"/>
            </a:endParaRPr>
          </a:p>
          <a:p>
            <a:pPr>
              <a:buNone/>
            </a:pPr>
            <a:r>
              <a:rPr lang="en-GB" sz="1800" dirty="0" smtClean="0">
                <a:latin typeface="+mj-lt"/>
              </a:rPr>
              <a:t>Background </a:t>
            </a:r>
          </a:p>
          <a:p>
            <a:pPr lvl="0"/>
            <a:r>
              <a:rPr lang="en-GB" sz="1600" dirty="0" smtClean="0">
                <a:latin typeface="+mj-lt"/>
              </a:rPr>
              <a:t>I painted an watercolour board with acrylic in mars </a:t>
            </a:r>
            <a:r>
              <a:rPr lang="en-GB" sz="1600" dirty="0" smtClean="0">
                <a:latin typeface="+mj-lt"/>
              </a:rPr>
              <a:t>b</a:t>
            </a:r>
            <a:r>
              <a:rPr lang="en-GB" sz="1600" dirty="0" smtClean="0">
                <a:latin typeface="+mj-lt"/>
              </a:rPr>
              <a:t>lack, layering the paint to create an intense lacquered black. I used black because to create drama by juxtaposing the dark background with the lightness of the tissue paper.</a:t>
            </a:r>
          </a:p>
          <a:p>
            <a:pPr lvl="0"/>
            <a:r>
              <a:rPr lang="en-GB" sz="1600" dirty="0" smtClean="0">
                <a:latin typeface="+mj-lt"/>
              </a:rPr>
              <a:t> By using vertical brushstrokes I hoped to imbue the finished piece more of a statuesque feel.</a:t>
            </a:r>
          </a:p>
          <a:p>
            <a:pPr lvl="0"/>
            <a:endParaRPr lang="en-GB" sz="1600" dirty="0" smtClean="0">
              <a:latin typeface="+mj-lt"/>
            </a:endParaRPr>
          </a:p>
          <a:p>
            <a:endParaRPr lang="en-GB" sz="1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N.B.: All images with the title ‘Illustration’ are works by Gruau.</a:t>
            </a:r>
            <a:endParaRPr lang="en-GB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1800" dirty="0" smtClean="0">
                <a:latin typeface="+mj-lt"/>
              </a:rPr>
              <a:t>Materials</a:t>
            </a:r>
          </a:p>
          <a:p>
            <a:pPr>
              <a:buNone/>
            </a:pPr>
            <a:endParaRPr lang="en-GB" sz="1600" dirty="0" smtClean="0">
              <a:latin typeface="+mj-lt"/>
            </a:endParaRPr>
          </a:p>
          <a:p>
            <a:r>
              <a:rPr lang="en-GB" sz="1600" dirty="0" smtClean="0">
                <a:latin typeface="+mj-lt"/>
              </a:rPr>
              <a:t>Although I </a:t>
            </a:r>
            <a:r>
              <a:rPr lang="en-GB" sz="1600" dirty="0" smtClean="0">
                <a:latin typeface="+mj-lt"/>
              </a:rPr>
              <a:t>wanted to create this piece to reflect the influence of Gruau’s work on mine I intended </a:t>
            </a:r>
            <a:r>
              <a:rPr lang="en-GB" sz="1600" dirty="0" smtClean="0">
                <a:latin typeface="+mj-lt"/>
              </a:rPr>
              <a:t>it to have contemporary nuances. </a:t>
            </a:r>
          </a:p>
          <a:p>
            <a:r>
              <a:rPr lang="en-GB" sz="1600" dirty="0" smtClean="0">
                <a:latin typeface="+mj-lt"/>
              </a:rPr>
              <a:t>I like how contemporary illustrator Carlos Aponte creates complex multidimensional fashion illustrations using </a:t>
            </a:r>
            <a:r>
              <a:rPr lang="en-GB" sz="1600" dirty="0" smtClean="0">
                <a:latin typeface="+mj-lt"/>
              </a:rPr>
              <a:t>masking </a:t>
            </a:r>
            <a:r>
              <a:rPr lang="en-GB" sz="1600" dirty="0" smtClean="0">
                <a:latin typeface="+mj-lt"/>
              </a:rPr>
              <a:t>tape and duct tape. I wanted to utilise the technique of turning an ordinary two dimensional material into a three dimensional artwork. </a:t>
            </a:r>
          </a:p>
          <a:p>
            <a:pPr lvl="0"/>
            <a:r>
              <a:rPr lang="en-GB" sz="1600" dirty="0" smtClean="0">
                <a:latin typeface="+mj-lt"/>
              </a:rPr>
              <a:t>I chose to use tissue paper because it is translucent and </a:t>
            </a:r>
            <a:endParaRPr lang="en-GB" sz="1600" dirty="0" smtClean="0">
              <a:latin typeface="+mj-lt"/>
            </a:endParaRP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	lightweight</a:t>
            </a:r>
            <a:r>
              <a:rPr lang="en-GB" sz="1600" dirty="0" smtClean="0">
                <a:latin typeface="+mj-lt"/>
              </a:rPr>
              <a:t>. I wanted </a:t>
            </a:r>
            <a:r>
              <a:rPr lang="en-GB" sz="1600" dirty="0" smtClean="0">
                <a:latin typeface="+mj-lt"/>
              </a:rPr>
              <a:t>it to be evocative of chiffon. </a:t>
            </a:r>
            <a:r>
              <a:rPr lang="en-GB" sz="1600" dirty="0" smtClean="0">
                <a:latin typeface="+mj-lt"/>
              </a:rPr>
              <a:t>I </a:t>
            </a:r>
            <a:endParaRPr lang="en-GB" sz="1600" dirty="0" smtClean="0">
              <a:latin typeface="+mj-lt"/>
            </a:endParaRP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	folded </a:t>
            </a:r>
            <a:r>
              <a:rPr lang="en-GB" sz="1600" dirty="0" smtClean="0">
                <a:latin typeface="+mj-lt"/>
              </a:rPr>
              <a:t>the painted tissue paper into a concertina </a:t>
            </a:r>
            <a:r>
              <a:rPr lang="en-GB" sz="1600" dirty="0" smtClean="0">
                <a:latin typeface="+mj-lt"/>
              </a:rPr>
              <a:t>to</a:t>
            </a: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	</a:t>
            </a:r>
            <a:r>
              <a:rPr lang="en-GB" sz="1600" dirty="0" smtClean="0">
                <a:latin typeface="+mj-lt"/>
              </a:rPr>
              <a:t>make </a:t>
            </a:r>
            <a:r>
              <a:rPr lang="en-GB" sz="1600" dirty="0" smtClean="0">
                <a:latin typeface="+mj-lt"/>
              </a:rPr>
              <a:t>it three dimensional. This also allowed me to </a:t>
            </a:r>
            <a:endParaRPr lang="en-GB" sz="1600" dirty="0" smtClean="0">
              <a:latin typeface="+mj-lt"/>
            </a:endParaRP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	</a:t>
            </a:r>
            <a:r>
              <a:rPr lang="en-GB" sz="1600" dirty="0" smtClean="0">
                <a:latin typeface="+mj-lt"/>
              </a:rPr>
              <a:t>control </a:t>
            </a:r>
            <a:r>
              <a:rPr lang="en-GB" sz="1600" dirty="0" smtClean="0">
                <a:latin typeface="+mj-lt"/>
              </a:rPr>
              <a:t>the </a:t>
            </a:r>
            <a:r>
              <a:rPr lang="en-GB" sz="1600" dirty="0" smtClean="0">
                <a:latin typeface="+mj-lt"/>
              </a:rPr>
              <a:t>width </a:t>
            </a:r>
            <a:r>
              <a:rPr lang="en-GB" sz="1600" dirty="0" smtClean="0">
                <a:latin typeface="+mj-lt"/>
              </a:rPr>
              <a:t>of the paper</a:t>
            </a:r>
            <a:r>
              <a:rPr lang="en-GB" sz="1600" dirty="0" smtClean="0">
                <a:latin typeface="+mj-lt"/>
              </a:rPr>
              <a:t>.</a:t>
            </a:r>
            <a:endParaRPr lang="en-GB" sz="1600" dirty="0" smtClean="0">
              <a:latin typeface="+mj-lt"/>
            </a:endParaRPr>
          </a:p>
          <a:p>
            <a:pPr lvl="0"/>
            <a:r>
              <a:rPr lang="en-GB" sz="1600" dirty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I used acrylic paint because it adheres well to paper, </a:t>
            </a:r>
            <a:endParaRPr lang="en-GB" sz="1600" dirty="0" smtClean="0">
              <a:latin typeface="+mj-lt"/>
            </a:endParaRPr>
          </a:p>
          <a:p>
            <a:pPr lvl="0">
              <a:buNone/>
            </a:pPr>
            <a:r>
              <a:rPr lang="en-GB" sz="1600" dirty="0" smtClean="0">
                <a:latin typeface="+mj-lt"/>
              </a:rPr>
              <a:t>	</a:t>
            </a:r>
            <a:r>
              <a:rPr lang="en-GB" sz="1600" dirty="0" smtClean="0">
                <a:latin typeface="+mj-lt"/>
              </a:rPr>
              <a:t>h</a:t>
            </a:r>
            <a:r>
              <a:rPr lang="en-GB" sz="1600" dirty="0" smtClean="0">
                <a:latin typeface="+mj-lt"/>
              </a:rPr>
              <a:t>as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a </a:t>
            </a:r>
            <a:r>
              <a:rPr lang="en-GB" sz="1600" dirty="0" smtClean="0">
                <a:latin typeface="+mj-lt"/>
              </a:rPr>
              <a:t>vibrant colour and dries quickly.</a:t>
            </a:r>
            <a:endParaRPr lang="en-GB" sz="1600" dirty="0">
              <a:latin typeface="+mj-lt"/>
            </a:endParaRPr>
          </a:p>
          <a:p>
            <a:pPr>
              <a:buNone/>
            </a:pPr>
            <a:r>
              <a:rPr lang="en-GB" sz="1600" dirty="0" smtClean="0">
                <a:latin typeface="+mj-lt"/>
              </a:rPr>
              <a:t>	I </a:t>
            </a:r>
            <a:r>
              <a:rPr lang="en-GB" sz="1600" dirty="0" smtClean="0">
                <a:latin typeface="+mj-lt"/>
              </a:rPr>
              <a:t>applied the pattern with a fairly stiff 0 size brush </a:t>
            </a:r>
          </a:p>
          <a:p>
            <a:pPr>
              <a:buNone/>
            </a:pPr>
            <a:r>
              <a:rPr lang="en-GB" sz="1600" dirty="0">
                <a:latin typeface="+mj-lt"/>
              </a:rPr>
              <a:t>	</a:t>
            </a:r>
            <a:r>
              <a:rPr lang="en-GB" sz="1600" dirty="0" smtClean="0">
                <a:latin typeface="+mj-lt"/>
              </a:rPr>
              <a:t>to achieve crisp, italic brushstrokes.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924944"/>
            <a:ext cx="15621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52120" y="6627168"/>
            <a:ext cx="3923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Images: http://www.art-dept.com/illustration/aponte/index.html</a:t>
            </a:r>
            <a:endParaRPr lang="en-GB" sz="9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5673" y="3068960"/>
            <a:ext cx="16287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5661248"/>
            <a:ext cx="158417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Carlos Aponte 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      (no title) </a:t>
            </a:r>
            <a:r>
              <a:rPr lang="en-GB" sz="1100" i="1" dirty="0" smtClean="0"/>
              <a:t>duct tape</a:t>
            </a:r>
            <a:endParaRPr lang="en-GB" sz="11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467928" cy="47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Illustration 1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188640"/>
            <a:ext cx="439248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Pattern</a:t>
            </a:r>
            <a:r>
              <a:rPr lang="en-GB" b="1" dirty="0" smtClean="0">
                <a:latin typeface="+mj-lt"/>
              </a:rPr>
              <a:t> </a:t>
            </a:r>
          </a:p>
          <a:p>
            <a:pPr algn="ctr"/>
            <a:endParaRPr lang="en-GB" sz="145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GB" sz="1450" dirty="0" smtClean="0">
                <a:latin typeface="+mj-lt"/>
              </a:rPr>
              <a:t> The pattern was heavily influenced by Gruau’s illustrations: the riotous colour and floral theme of illustrations 1 and 2 inspired me to create a floral pattern. I used roses because they are the classic flower of romance. </a:t>
            </a:r>
          </a:p>
          <a:p>
            <a:pPr>
              <a:buFont typeface="Arial" pitchFamily="34" charset="0"/>
              <a:buChar char="•"/>
            </a:pPr>
            <a:r>
              <a:rPr lang="en-GB" sz="1450" dirty="0" smtClean="0">
                <a:latin typeface="+mj-lt"/>
              </a:rPr>
              <a:t> I used roses in shades of red, yellow, pink and cream. I used neat crimson, cadmium red and cadmium </a:t>
            </a:r>
            <a:r>
              <a:rPr lang="en-GB" sz="1450" dirty="0" err="1" smtClean="0">
                <a:latin typeface="+mj-lt"/>
              </a:rPr>
              <a:t>yelIow</a:t>
            </a:r>
            <a:r>
              <a:rPr lang="en-GB" sz="1450" dirty="0" smtClean="0">
                <a:latin typeface="+mj-lt"/>
              </a:rPr>
              <a:t>; I mixed the pink from titanium white and crimson and the cream from titanium white and cadmium yellow. I kept the colours bold to </a:t>
            </a:r>
            <a:r>
              <a:rPr lang="en-GB" sz="1450" dirty="0" smtClean="0">
                <a:latin typeface="+mj-lt"/>
              </a:rPr>
              <a:t>adhere</a:t>
            </a:r>
            <a:r>
              <a:rPr lang="en-GB" sz="1450" dirty="0" smtClean="0">
                <a:latin typeface="+mj-lt"/>
              </a:rPr>
              <a:t> to Gruau’s bold use of colour. I used specks of cobalt blue to balance the warm colours of the roses and to give the pattern greater complexity.</a:t>
            </a:r>
            <a:r>
              <a:rPr lang="en-GB" sz="145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1450" dirty="0" smtClean="0"/>
              <a:t>I gave the pattern a romantic feel by extending and curling the lines of the stems across the paper. </a:t>
            </a:r>
            <a:endParaRPr lang="en-GB" sz="1450" dirty="0" smtClean="0">
              <a:latin typeface="+mj-lt"/>
            </a:endParaRPr>
          </a:p>
          <a:p>
            <a:pPr lvl="0">
              <a:buFont typeface="Arial" pitchFamily="34" charset="0"/>
              <a:buChar char="•"/>
            </a:pPr>
            <a:r>
              <a:rPr lang="en-GB" sz="1450" dirty="0" smtClean="0">
                <a:latin typeface="+mj-lt"/>
              </a:rPr>
              <a:t> I decided to give the roses a contemporary feel</a:t>
            </a:r>
          </a:p>
          <a:p>
            <a:pPr lvl="0"/>
            <a:r>
              <a:rPr lang="en-GB" sz="1450" dirty="0" smtClean="0">
                <a:latin typeface="+mj-lt"/>
              </a:rPr>
              <a:t>so I painted them in a stylised wa</a:t>
            </a:r>
            <a:r>
              <a:rPr lang="en-GB" sz="1450" dirty="0" smtClean="0">
                <a:latin typeface="+mj-lt"/>
              </a:rPr>
              <a:t>y </a:t>
            </a:r>
            <a:r>
              <a:rPr lang="en-GB" sz="1450" dirty="0" smtClean="0">
                <a:latin typeface="+mj-lt"/>
              </a:rPr>
              <a:t>to give a stencilled effect . </a:t>
            </a:r>
            <a:r>
              <a:rPr lang="en-GB" sz="1450" dirty="0" smtClean="0">
                <a:latin typeface="+mj-lt"/>
              </a:rPr>
              <a:t>I have since noticed that they evoke Charles </a:t>
            </a:r>
            <a:r>
              <a:rPr lang="en-GB" sz="1450" dirty="0" err="1" smtClean="0">
                <a:latin typeface="+mj-lt"/>
              </a:rPr>
              <a:t>Rennie</a:t>
            </a:r>
            <a:r>
              <a:rPr lang="en-GB" sz="1450" dirty="0" smtClean="0">
                <a:latin typeface="+mj-lt"/>
              </a:rPr>
              <a:t> Mackintosh’s roses – this was entirely unintentional, but it interested me – I was aware of Mackintosh’s work from a young age and wonder whether it has left a greater impression on me than I had thought. </a:t>
            </a:r>
            <a:r>
              <a:rPr lang="en-GB" sz="1450" i="1" dirty="0" smtClean="0">
                <a:latin typeface="+mj-lt"/>
              </a:rPr>
              <a:t>‘The ribs of the ships he had seen as a child are echoed in the structure of his sculptures’</a:t>
            </a:r>
            <a:r>
              <a:rPr lang="en-GB" sz="1450" dirty="0" smtClean="0">
                <a:latin typeface="+mj-lt"/>
              </a:rPr>
              <a:t>, (a quotation from an interviewer of the sculptor Rick Kirby who I profile later) suggests that childhood experiences of art can indeed manifest in adulthood.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348557" cy="296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4118566" cy="496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4509120"/>
            <a:ext cx="2304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Roses</a:t>
            </a:r>
          </a:p>
          <a:p>
            <a:r>
              <a:rPr lang="en-GB" dirty="0" smtClean="0"/>
              <a:t>Acrylic of tissue paper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55892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Illustration 2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1506</Words>
  <Application>Microsoft Office PowerPoint</Application>
  <PresentationFormat>On-screen Show (4:3)</PresentationFormat>
  <Paragraphs>132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Fashion Illustration Project</vt:lpstr>
      <vt:lpstr>Slide 5</vt:lpstr>
      <vt:lpstr>Development</vt:lpstr>
      <vt:lpstr>Slide 7</vt:lpstr>
      <vt:lpstr>Slide 8</vt:lpstr>
      <vt:lpstr>Slide 9</vt:lpstr>
      <vt:lpstr>Slide 10</vt:lpstr>
      <vt:lpstr>Slide 11</vt:lpstr>
      <vt:lpstr>Slide 12</vt:lpstr>
      <vt:lpstr>Slide 13</vt:lpstr>
      <vt:lpstr>Illustrations from ‘Costume, 1066 – 1990s...  continued </vt:lpstr>
      <vt:lpstr>Sketches  pages 1 and 2 </vt:lpstr>
      <vt:lpstr>Sketches pages 3 and 4</vt:lpstr>
      <vt:lpstr>Chosen shape detail from Sketches, page 3</vt:lpstr>
      <vt:lpstr>Sketches shape of dress based on above</vt:lpstr>
      <vt:lpstr>Final sketch used as a template for the final piece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Papworth</dc:creator>
  <cp:lastModifiedBy>Jenny Papworth</cp:lastModifiedBy>
  <cp:revision>1</cp:revision>
  <dcterms:created xsi:type="dcterms:W3CDTF">2011-03-31T00:22:23Z</dcterms:created>
  <dcterms:modified xsi:type="dcterms:W3CDTF">2011-03-31T00:24:19Z</dcterms:modified>
</cp:coreProperties>
</file>